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60" r:id="rId3"/>
    <p:sldId id="257" r:id="rId4"/>
    <p:sldId id="258" r:id="rId5"/>
    <p:sldId id="259" r:id="rId6"/>
    <p:sldId id="261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942093"/>
    <a:srgbClr val="FF2600"/>
    <a:srgbClr val="FF9300"/>
    <a:srgbClr val="76D6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/>
    <p:restoredTop sz="94694"/>
  </p:normalViewPr>
  <p:slideViewPr>
    <p:cSldViewPr snapToGrid="0" snapToObjects="1">
      <p:cViewPr varScale="1">
        <p:scale>
          <a:sx n="129" d="100"/>
          <a:sy n="129" d="100"/>
        </p:scale>
        <p:origin x="1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8T01:20:4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8T01:20:42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56 24575,'-7'-7'0,"0"0"0,-3-3 0,2 2 0,-2-2 0,6 3 0,-2 3 0,5 1 0,-2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BD717-C842-694D-B627-A4037EE33408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FF2CA-EF74-964F-ACF1-6032A7F46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0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F2CA-EF74-964F-ACF1-6032A7F46C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F2CA-EF74-964F-ACF1-6032A7F46C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3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CA68-1201-9A42-A0DA-A4CD76604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94012-19DF-684B-91DE-6B06DE066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48D98-772A-764B-AB36-E7A51F57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80480-E902-A243-BCC8-268D6FFA9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19F85-C36F-FF42-BF13-961FEC90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3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243E-A9BD-FF48-B2A6-33DCAB3D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49BCE-81F0-FD4D-80FF-EED57F170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A6220-DA73-DA42-A3E4-20C2502D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A596B-A07E-D843-BD03-D1D4505A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E9730-D96A-2B45-81AA-5D758EC8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53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1263EE-C846-EA4E-9C3D-F457AEC46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5B84E-C481-914C-BAC8-9F152D334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2EDA1-7800-6B41-9F2E-727C869E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E0B13-C1E4-AA43-94B8-976DE6E5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F3DA2-5905-A849-94C5-8E085260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1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29DB-87C8-DF45-B685-079B575A5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CE66-6523-7A46-81FA-3000FB562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691FB-6B78-D342-ABD8-48522A9CA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BB289-6508-4E47-ADE5-91FBAEB9A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423A-7D13-EA4B-A030-5CFF9EE4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7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DAF9-71A2-104F-9F99-A7D2E2C5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39300-185C-5D40-97EB-2DBFBB208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657B1-909A-6842-B290-2D6ED9F8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2E483-8D39-C146-ACD2-EEEC1CD61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F5541-AE55-C044-A08C-FAB0DBFC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1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0B60-C641-744E-A735-BF1B099A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0DE5B-D624-7448-A265-2A2C456BA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2406C-3DB1-414D-806E-A19EE8CA4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603E1-36D3-BD40-A742-0868B4CB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04FDE-9DF8-344E-AEE9-D933FC28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7FA0F-9A14-D044-B406-5690B473D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8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4AB0-95EC-A44E-9CFA-00283D387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0EA6-91CC-484C-8C6D-5BA72F692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A1BE7-844E-9B4C-A740-8B9D62955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041776-A330-7B42-A509-F58C549DB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7DFAF-55A4-1348-99A6-F30F889D5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DB68B-3B71-EF43-B116-83BCCB7E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3EE00-7DBC-794E-9DA2-A5B74E40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951B8-39A4-C54B-8982-17FD1F8D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5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C07D-6B00-794A-A74C-1458BC378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7EE94-C6FA-5C4F-AB1B-6E6ECF20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86937-6B1A-4D42-8A2A-E19FC000B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D11DB-D0B1-B642-AC6F-EE79B666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4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D50E6-2AE2-DB4E-AC91-361F1366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C0153-6C77-8A40-8C5C-AA83A88C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A59C9-A3B1-4F40-96C2-820E4E71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64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E81AF-E5AC-7642-AE40-09D5A496D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2D19-BD18-694E-A427-088FEB6F6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D68C2-40A3-3843-A799-E9403B107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4835B-D5F5-EA4C-96A6-2E802F12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4173B-F6DD-1E48-8332-D5BAE5189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16E5F-F777-F54F-8BFB-C14CC99C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32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9FAA-235B-8542-8019-9EBBCD3E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9BD99-DE47-874B-8359-400B290A98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29305-509A-1F4D-863D-B82CF56A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9360B-F1A7-D04A-877B-A0B2C862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C60A8-5EDE-6D4A-9343-25517CB45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AA740-0812-EB4B-A88E-C8612DE5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7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C9ADC-234E-514F-A85B-05A06025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83AF7-A73B-C64B-801C-102BA19ED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FF975-7E4B-2147-BED6-81D0043CC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5ABAE-4872-8B41-AF8C-9135D8B600C4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69B10-2B69-DD48-8D79-78FF9686F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57862-D355-5543-AB97-BACDC1B55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2C6AC-59CC-2D4D-9AD0-F0E35135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ion-dashboard.herokuapp.com/" TargetMode="External"/><Relationship Id="rId3" Type="http://schemas.openxmlformats.org/officeDocument/2006/relationships/image" Target="../media/image1.gif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s://github.com/ejw-data/dashboard-project2" TargetMode="Externa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2.png"/><Relationship Id="rId3" Type="http://schemas.openxmlformats.org/officeDocument/2006/relationships/image" Target="../media/image8.tiff"/><Relationship Id="rId7" Type="http://schemas.openxmlformats.org/officeDocument/2006/relationships/hyperlink" Target="http://election-dashboard.herokuapp.com/" TargetMode="External"/><Relationship Id="rId12" Type="http://schemas.openxmlformats.org/officeDocument/2006/relationships/customXml" Target="../ink/ink2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1.png"/><Relationship Id="rId5" Type="http://schemas.openxmlformats.org/officeDocument/2006/relationships/image" Target="../media/image10.tiff"/><Relationship Id="rId15" Type="http://schemas.openxmlformats.org/officeDocument/2006/relationships/image" Target="../media/image13.tiff"/><Relationship Id="rId4" Type="http://schemas.openxmlformats.org/officeDocument/2006/relationships/image" Target="../media/image9.tiff"/><Relationship Id="rId1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hyperlink" Target="http://election-dashboard.herokuapp.com/" TargetMode="External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ion-dashboard.herokuapp.com/" TargetMode="External"/><Relationship Id="rId3" Type="http://schemas.openxmlformats.org/officeDocument/2006/relationships/image" Target="../media/image1.gif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hyperlink" Target="https://github.com/ejw-data/dashboard-project2" TargetMode="Externa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6D449E-3993-CE4E-8502-00C2B7DAFBE1}"/>
              </a:ext>
            </a:extLst>
          </p:cNvPr>
          <p:cNvSpPr txBox="1"/>
          <p:nvPr/>
        </p:nvSpPr>
        <p:spPr>
          <a:xfrm>
            <a:off x="129092" y="4987430"/>
            <a:ext cx="12062908" cy="129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942093"/>
                </a:solidFill>
                <a:latin typeface="American Typewriter" panose="02090604020004020304" pitchFamily="18" charset="77"/>
              </a:rPr>
              <a:t>function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American Typewriter" panose="02090604020004020304" pitchFamily="18" charset="77"/>
              </a:rPr>
              <a:t>dashboard-</a:t>
            </a:r>
            <a:r>
              <a:rPr lang="en-US" sz="2400" b="1" dirty="0">
                <a:solidFill>
                  <a:srgbClr val="00B0F0"/>
                </a:solidFill>
                <a:latin typeface="American Typewriter" panose="02090604020004020304" pitchFamily="18" charset="77"/>
              </a:rPr>
              <a:t>project_2</a:t>
            </a:r>
            <a:r>
              <a:rPr lang="en-US" sz="2400" dirty="0">
                <a:latin typeface="American Typewriter" panose="02090604020004020304" pitchFamily="18" charset="77"/>
              </a:rPr>
              <a:t>( ) {</a:t>
            </a:r>
            <a:br>
              <a:rPr lang="en-US" sz="2400" dirty="0">
                <a:latin typeface="American Typewriter" panose="02090604020004020304" pitchFamily="18" charset="77"/>
              </a:rPr>
            </a:br>
            <a:r>
              <a:rPr lang="en-US" sz="2400" dirty="0">
                <a:latin typeface="American Typewriter" panose="02090604020004020304" pitchFamily="18" charset="77"/>
              </a:rPr>
              <a:t>	</a:t>
            </a:r>
            <a:r>
              <a:rPr lang="en-US" sz="2400" b="1" dirty="0">
                <a:solidFill>
                  <a:srgbClr val="942093"/>
                </a:solidFill>
                <a:latin typeface="American Typewriter" panose="02090604020004020304" pitchFamily="18" charset="77"/>
              </a:rPr>
              <a:t>return</a:t>
            </a:r>
            <a:r>
              <a:rPr lang="en-US" sz="2400" dirty="0">
                <a:solidFill>
                  <a:srgbClr val="942093"/>
                </a:solidFill>
                <a:latin typeface="American Typewriter" panose="02090604020004020304" pitchFamily="18" charset="77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(`{</a:t>
            </a:r>
            <a:r>
              <a:rPr lang="en-US" sz="24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p.sulzen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} &lt;br&gt; {</a:t>
            </a:r>
            <a:r>
              <a:rPr lang="en-US" sz="24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a.tomazos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} &lt;br&gt; {</a:t>
            </a:r>
            <a:r>
              <a:rPr lang="en-US" sz="24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e.wills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}`)</a:t>
            </a:r>
            <a:r>
              <a:rPr lang="en-US" sz="2400" dirty="0">
                <a:latin typeface="American Typewriter" panose="02090604020004020304" pitchFamily="18" charset="77"/>
              </a:rPr>
              <a:t>;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American Typewriter" panose="02090604020004020304" pitchFamily="18" charset="77"/>
              </a:rPr>
              <a:t>}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6" name="Picture 25" descr="A picture containing different, filled, table, group&#10;&#10;Description automatically generated">
            <a:extLst>
              <a:ext uri="{FF2B5EF4-FFF2-40B4-BE49-F238E27FC236}">
                <a16:creationId xmlns:a16="http://schemas.microsoft.com/office/drawing/2014/main" id="{07F89ECB-4AA1-D844-A461-2B48360DC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5" y="486879"/>
            <a:ext cx="7049693" cy="4317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8FD0023-9A43-FB4B-9B84-A18E54BC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853" y="6435386"/>
            <a:ext cx="400947" cy="3604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64604A-1803-E34D-9CAB-95A0748413F0}"/>
              </a:ext>
            </a:extLst>
          </p:cNvPr>
          <p:cNvSpPr txBox="1"/>
          <p:nvPr/>
        </p:nvSpPr>
        <p:spPr>
          <a:xfrm>
            <a:off x="7881800" y="6488057"/>
            <a:ext cx="43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erican Typewriter" panose="02090604020004020304" pitchFamily="18" charset="77"/>
                <a:hlinkClick r:id="rId5"/>
              </a:rPr>
              <a:t>https://github.com/ejw-data/dashboard-project2</a:t>
            </a:r>
            <a:endParaRPr lang="en-US" sz="1400" dirty="0">
              <a:latin typeface="American Typewriter" panose="02090604020004020304" pitchFamily="18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C69DC0-E156-3645-9793-116F538508FC}"/>
              </a:ext>
            </a:extLst>
          </p:cNvPr>
          <p:cNvSpPr/>
          <p:nvPr/>
        </p:nvSpPr>
        <p:spPr>
          <a:xfrm>
            <a:off x="337930" y="710898"/>
            <a:ext cx="47409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merican Typewriter" panose="02090604020004020304" pitchFamily="18" charset="77"/>
              </a:rPr>
              <a:t>Election</a:t>
            </a:r>
            <a:r>
              <a:rPr lang="en-US" sz="48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48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Dashboard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CF845C-570A-DF49-938E-05090EBB1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71" y="2280558"/>
            <a:ext cx="3156695" cy="2654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000485-D659-8840-9E57-B0C1E6EC9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352" y="6102755"/>
            <a:ext cx="360448" cy="3604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BD2EEA-15C1-3746-9E04-14B20DF30D8D}"/>
              </a:ext>
            </a:extLst>
          </p:cNvPr>
          <p:cNvSpPr/>
          <p:nvPr/>
        </p:nvSpPr>
        <p:spPr>
          <a:xfrm>
            <a:off x="7898536" y="6143448"/>
            <a:ext cx="440708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011893"/>
                </a:solidFill>
                <a:latin typeface="American Typewriter" panose="02090604020004020304" pitchFamily="18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American Typewriter" panose="02090604020004020304" pitchFamily="18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http://election-dashboard.herokuapp.com</a:t>
            </a:r>
            <a:r>
              <a:rPr lang="en-US" sz="1600" dirty="0">
                <a:solidFill>
                  <a:srgbClr val="0070C0"/>
                </a:solidFill>
                <a:latin typeface="American Typewriter" panose="02090604020004020304" pitchFamily="18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solidFill>
                <a:srgbClr val="0070C0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3152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4">
            <a:extLst>
              <a:ext uri="{FF2B5EF4-FFF2-40B4-BE49-F238E27FC236}">
                <a16:creationId xmlns:a16="http://schemas.microsoft.com/office/drawing/2014/main" id="{912C5E87-CB8A-4EB6-9DF9-90164F54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983755" y="404258"/>
            <a:ext cx="7775429" cy="6051730"/>
          </a:xfrm>
          <a:custGeom>
            <a:avLst/>
            <a:gdLst>
              <a:gd name="connsiteX0" fmla="*/ 6757888 w 7775429"/>
              <a:gd name="connsiteY0" fmla="*/ 3123835 h 6051730"/>
              <a:gd name="connsiteX1" fmla="*/ 5223007 w 7775429"/>
              <a:gd name="connsiteY1" fmla="*/ 3123835 h 6051730"/>
              <a:gd name="connsiteX2" fmla="*/ 5003739 w 7775429"/>
              <a:gd name="connsiteY2" fmla="*/ 3001951 h 6051730"/>
              <a:gd name="connsiteX3" fmla="*/ 4236300 w 7775429"/>
              <a:gd name="connsiteY3" fmla="*/ 1688315 h 6051730"/>
              <a:gd name="connsiteX4" fmla="*/ 4236300 w 7775429"/>
              <a:gd name="connsiteY4" fmla="*/ 1435519 h 6051730"/>
              <a:gd name="connsiteX5" fmla="*/ 5003739 w 7775429"/>
              <a:gd name="connsiteY5" fmla="*/ 121884 h 6051730"/>
              <a:gd name="connsiteX6" fmla="*/ 5223007 w 7775429"/>
              <a:gd name="connsiteY6" fmla="*/ 0 h 6051730"/>
              <a:gd name="connsiteX7" fmla="*/ 6757888 w 7775429"/>
              <a:gd name="connsiteY7" fmla="*/ 0 h 6051730"/>
              <a:gd name="connsiteX8" fmla="*/ 6977155 w 7775429"/>
              <a:gd name="connsiteY8" fmla="*/ 121884 h 6051730"/>
              <a:gd name="connsiteX9" fmla="*/ 7744595 w 7775429"/>
              <a:gd name="connsiteY9" fmla="*/ 1435519 h 6051730"/>
              <a:gd name="connsiteX10" fmla="*/ 7744595 w 7775429"/>
              <a:gd name="connsiteY10" fmla="*/ 1688315 h 6051730"/>
              <a:gd name="connsiteX11" fmla="*/ 6977155 w 7775429"/>
              <a:gd name="connsiteY11" fmla="*/ 3001951 h 6051730"/>
              <a:gd name="connsiteX12" fmla="*/ 6757888 w 7775429"/>
              <a:gd name="connsiteY12" fmla="*/ 3123835 h 6051730"/>
              <a:gd name="connsiteX13" fmla="*/ 3556238 w 7775429"/>
              <a:gd name="connsiteY13" fmla="*/ 5503115 h 6051730"/>
              <a:gd name="connsiteX14" fmla="*/ 3291436 w 7775429"/>
              <a:gd name="connsiteY14" fmla="*/ 5503115 h 6051730"/>
              <a:gd name="connsiteX15" fmla="*/ 3260544 w 7775429"/>
              <a:gd name="connsiteY15" fmla="*/ 5503115 h 6051730"/>
              <a:gd name="connsiteX16" fmla="*/ 3231067 w 7775429"/>
              <a:gd name="connsiteY16" fmla="*/ 5452355 h 6051730"/>
              <a:gd name="connsiteX17" fmla="*/ 3086688 w 7775429"/>
              <a:gd name="connsiteY17" fmla="*/ 5203722 h 6051730"/>
              <a:gd name="connsiteX18" fmla="*/ 3086688 w 7775429"/>
              <a:gd name="connsiteY18" fmla="*/ 5064553 h 6051730"/>
              <a:gd name="connsiteX19" fmla="*/ 3481893 w 7775429"/>
              <a:gd name="connsiteY19" fmla="*/ 4383983 h 6051730"/>
              <a:gd name="connsiteX20" fmla="*/ 3602840 w 7775429"/>
              <a:gd name="connsiteY20" fmla="*/ 4312701 h 6051730"/>
              <a:gd name="connsiteX21" fmla="*/ 4391548 w 7775429"/>
              <a:gd name="connsiteY21" fmla="*/ 4312701 h 6051730"/>
              <a:gd name="connsiteX22" fmla="*/ 4428679 w 7775429"/>
              <a:gd name="connsiteY22" fmla="*/ 4317633 h 6051730"/>
              <a:gd name="connsiteX23" fmla="*/ 4454216 w 7775429"/>
              <a:gd name="connsiteY23" fmla="*/ 4328340 h 6051730"/>
              <a:gd name="connsiteX24" fmla="*/ 4438609 w 7775429"/>
              <a:gd name="connsiteY24" fmla="*/ 4355333 h 6051730"/>
              <a:gd name="connsiteX25" fmla="*/ 3885668 w 7775429"/>
              <a:gd name="connsiteY25" fmla="*/ 5311656 h 6051730"/>
              <a:gd name="connsiteX26" fmla="*/ 3556238 w 7775429"/>
              <a:gd name="connsiteY26" fmla="*/ 5503115 h 6051730"/>
              <a:gd name="connsiteX27" fmla="*/ 4438254 w 7775429"/>
              <a:gd name="connsiteY27" fmla="*/ 6051730 h 6051730"/>
              <a:gd name="connsiteX28" fmla="*/ 3548595 w 7775429"/>
              <a:gd name="connsiteY28" fmla="*/ 6051730 h 6051730"/>
              <a:gd name="connsiteX29" fmla="*/ 3412169 w 7775429"/>
              <a:gd name="connsiteY29" fmla="*/ 5971324 h 6051730"/>
              <a:gd name="connsiteX30" fmla="*/ 3173058 w 7775429"/>
              <a:gd name="connsiteY30" fmla="*/ 5559560 h 6051730"/>
              <a:gd name="connsiteX31" fmla="*/ 3146046 w 7775429"/>
              <a:gd name="connsiteY31" fmla="*/ 5513043 h 6051730"/>
              <a:gd name="connsiteX32" fmla="*/ 3167300 w 7775429"/>
              <a:gd name="connsiteY32" fmla="*/ 5513043 h 6051730"/>
              <a:gd name="connsiteX33" fmla="*/ 3267756 w 7775429"/>
              <a:gd name="connsiteY33" fmla="*/ 5513043 h 6051730"/>
              <a:gd name="connsiteX34" fmla="*/ 3311396 w 7775429"/>
              <a:gd name="connsiteY34" fmla="*/ 5588194 h 6051730"/>
              <a:gd name="connsiteX35" fmla="*/ 3478124 w 7775429"/>
              <a:gd name="connsiteY35" fmla="*/ 5875309 h 6051730"/>
              <a:gd name="connsiteX36" fmla="*/ 3599071 w 7775429"/>
              <a:gd name="connsiteY36" fmla="*/ 5946592 h 6051730"/>
              <a:gd name="connsiteX37" fmla="*/ 4387779 w 7775429"/>
              <a:gd name="connsiteY37" fmla="*/ 5946592 h 6051730"/>
              <a:gd name="connsiteX38" fmla="*/ 4510428 w 7775429"/>
              <a:gd name="connsiteY38" fmla="*/ 5875309 h 6051730"/>
              <a:gd name="connsiteX39" fmla="*/ 4903930 w 7775429"/>
              <a:gd name="connsiteY39" fmla="*/ 5194740 h 6051730"/>
              <a:gd name="connsiteX40" fmla="*/ 4903930 w 7775429"/>
              <a:gd name="connsiteY40" fmla="*/ 5055570 h 6051730"/>
              <a:gd name="connsiteX41" fmla="*/ 4510428 w 7775429"/>
              <a:gd name="connsiteY41" fmla="*/ 4375000 h 6051730"/>
              <a:gd name="connsiteX42" fmla="*/ 4458686 w 7775429"/>
              <a:gd name="connsiteY42" fmla="*/ 4322811 h 6051730"/>
              <a:gd name="connsiteX43" fmla="*/ 4452698 w 7775429"/>
              <a:gd name="connsiteY43" fmla="*/ 4320302 h 6051730"/>
              <a:gd name="connsiteX44" fmla="*/ 4484794 w 7775429"/>
              <a:gd name="connsiteY44" fmla="*/ 4264792 h 6051730"/>
              <a:gd name="connsiteX45" fmla="*/ 4508664 w 7775429"/>
              <a:gd name="connsiteY45" fmla="*/ 4223507 h 6051730"/>
              <a:gd name="connsiteX46" fmla="*/ 4483907 w 7775429"/>
              <a:gd name="connsiteY46" fmla="*/ 4213126 h 6051730"/>
              <a:gd name="connsiteX47" fmla="*/ 4442024 w 7775429"/>
              <a:gd name="connsiteY47" fmla="*/ 4207562 h 6051730"/>
              <a:gd name="connsiteX48" fmla="*/ 3552365 w 7775429"/>
              <a:gd name="connsiteY48" fmla="*/ 4207562 h 6051730"/>
              <a:gd name="connsiteX49" fmla="*/ 3415938 w 7775429"/>
              <a:gd name="connsiteY49" fmla="*/ 4287967 h 6051730"/>
              <a:gd name="connsiteX50" fmla="*/ 2970149 w 7775429"/>
              <a:gd name="connsiteY50" fmla="*/ 5055647 h 6051730"/>
              <a:gd name="connsiteX51" fmla="*/ 2970149 w 7775429"/>
              <a:gd name="connsiteY51" fmla="*/ 5212628 h 6051730"/>
              <a:gd name="connsiteX52" fmla="*/ 3117294 w 7775429"/>
              <a:gd name="connsiteY52" fmla="*/ 5466022 h 6051730"/>
              <a:gd name="connsiteX53" fmla="*/ 3138834 w 7775429"/>
              <a:gd name="connsiteY53" fmla="*/ 5503115 h 6051730"/>
              <a:gd name="connsiteX54" fmla="*/ 3039048 w 7775429"/>
              <a:gd name="connsiteY54" fmla="*/ 5503115 h 6051730"/>
              <a:gd name="connsiteX55" fmla="*/ 1437823 w 7775429"/>
              <a:gd name="connsiteY55" fmla="*/ 5503115 h 6051730"/>
              <a:gd name="connsiteX56" fmla="*/ 1112968 w 7775429"/>
              <a:gd name="connsiteY56" fmla="*/ 5311656 h 6051730"/>
              <a:gd name="connsiteX57" fmla="*/ 51474 w 7775429"/>
              <a:gd name="connsiteY57" fmla="*/ 3483691 h 6051730"/>
              <a:gd name="connsiteX58" fmla="*/ 51474 w 7775429"/>
              <a:gd name="connsiteY58" fmla="*/ 3109892 h 6051730"/>
              <a:gd name="connsiteX59" fmla="*/ 1112968 w 7775429"/>
              <a:gd name="connsiteY59" fmla="*/ 1281925 h 6051730"/>
              <a:gd name="connsiteX60" fmla="*/ 1437823 w 7775429"/>
              <a:gd name="connsiteY60" fmla="*/ 1090467 h 6051730"/>
              <a:gd name="connsiteX61" fmla="*/ 3556238 w 7775429"/>
              <a:gd name="connsiteY61" fmla="*/ 1090467 h 6051730"/>
              <a:gd name="connsiteX62" fmla="*/ 3885668 w 7775429"/>
              <a:gd name="connsiteY62" fmla="*/ 1281925 h 6051730"/>
              <a:gd name="connsiteX63" fmla="*/ 4942588 w 7775429"/>
              <a:gd name="connsiteY63" fmla="*/ 3109892 h 6051730"/>
              <a:gd name="connsiteX64" fmla="*/ 4942588 w 7775429"/>
              <a:gd name="connsiteY64" fmla="*/ 3483691 h 6051730"/>
              <a:gd name="connsiteX65" fmla="*/ 4550147 w 7775429"/>
              <a:gd name="connsiteY65" fmla="*/ 4162428 h 6051730"/>
              <a:gd name="connsiteX66" fmla="*/ 4517072 w 7775429"/>
              <a:gd name="connsiteY66" fmla="*/ 4219628 h 6051730"/>
              <a:gd name="connsiteX67" fmla="*/ 4518236 w 7775429"/>
              <a:gd name="connsiteY67" fmla="*/ 4220116 h 6051730"/>
              <a:gd name="connsiteX68" fmla="*/ 4576603 w 7775429"/>
              <a:gd name="connsiteY68" fmla="*/ 4278984 h 6051730"/>
              <a:gd name="connsiteX69" fmla="*/ 5020470 w 7775429"/>
              <a:gd name="connsiteY69" fmla="*/ 5046664 h 6051730"/>
              <a:gd name="connsiteX70" fmla="*/ 5020470 w 7775429"/>
              <a:gd name="connsiteY70" fmla="*/ 5203646 h 6051730"/>
              <a:gd name="connsiteX71" fmla="*/ 4576603 w 7775429"/>
              <a:gd name="connsiteY71" fmla="*/ 5971324 h 6051730"/>
              <a:gd name="connsiteX72" fmla="*/ 4438254 w 7775429"/>
              <a:gd name="connsiteY72" fmla="*/ 6051730 h 605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775429" h="6051730">
                <a:moveTo>
                  <a:pt x="6757888" y="3123835"/>
                </a:moveTo>
                <a:cubicBezTo>
                  <a:pt x="5223007" y="3123835"/>
                  <a:pt x="5223007" y="3123835"/>
                  <a:pt x="5223007" y="3123835"/>
                </a:cubicBezTo>
                <a:cubicBezTo>
                  <a:pt x="5145351" y="3123835"/>
                  <a:pt x="5044851" y="3069664"/>
                  <a:pt x="5003739" y="3001951"/>
                </a:cubicBezTo>
                <a:cubicBezTo>
                  <a:pt x="4236300" y="1688315"/>
                  <a:pt x="4236300" y="1688315"/>
                  <a:pt x="4236300" y="1688315"/>
                </a:cubicBezTo>
                <a:cubicBezTo>
                  <a:pt x="4199755" y="1616088"/>
                  <a:pt x="4199755" y="1507747"/>
                  <a:pt x="4236300" y="1435519"/>
                </a:cubicBezTo>
                <a:cubicBezTo>
                  <a:pt x="5003739" y="121884"/>
                  <a:pt x="5003739" y="121884"/>
                  <a:pt x="5003739" y="121884"/>
                </a:cubicBezTo>
                <a:cubicBezTo>
                  <a:pt x="5044851" y="54170"/>
                  <a:pt x="5145351" y="0"/>
                  <a:pt x="5223007" y="0"/>
                </a:cubicBezTo>
                <a:lnTo>
                  <a:pt x="6757888" y="0"/>
                </a:lnTo>
                <a:cubicBezTo>
                  <a:pt x="6840113" y="0"/>
                  <a:pt x="6940611" y="54170"/>
                  <a:pt x="6977155" y="121884"/>
                </a:cubicBezTo>
                <a:cubicBezTo>
                  <a:pt x="7744595" y="1435519"/>
                  <a:pt x="7744595" y="1435519"/>
                  <a:pt x="7744595" y="1435519"/>
                </a:cubicBezTo>
                <a:cubicBezTo>
                  <a:pt x="7785708" y="1507747"/>
                  <a:pt x="7785708" y="1616088"/>
                  <a:pt x="7744595" y="1688315"/>
                </a:cubicBezTo>
                <a:cubicBezTo>
                  <a:pt x="6977155" y="3001951"/>
                  <a:pt x="6977155" y="3001951"/>
                  <a:pt x="6977155" y="3001951"/>
                </a:cubicBezTo>
                <a:cubicBezTo>
                  <a:pt x="6940611" y="3069664"/>
                  <a:pt x="6840113" y="3123835"/>
                  <a:pt x="6757888" y="3123835"/>
                </a:cubicBezTo>
                <a:close/>
                <a:moveTo>
                  <a:pt x="3556238" y="5503115"/>
                </a:moveTo>
                <a:cubicBezTo>
                  <a:pt x="3556238" y="5503115"/>
                  <a:pt x="3556238" y="5503115"/>
                  <a:pt x="3291436" y="5503115"/>
                </a:cubicBezTo>
                <a:lnTo>
                  <a:pt x="3260544" y="5503115"/>
                </a:lnTo>
                <a:lnTo>
                  <a:pt x="3231067" y="5452355"/>
                </a:lnTo>
                <a:cubicBezTo>
                  <a:pt x="3190023" y="5381674"/>
                  <a:pt x="3142263" y="5299428"/>
                  <a:pt x="3086688" y="5203722"/>
                </a:cubicBezTo>
                <a:cubicBezTo>
                  <a:pt x="3061136" y="5161292"/>
                  <a:pt x="3061136" y="5106983"/>
                  <a:pt x="3086688" y="5064553"/>
                </a:cubicBezTo>
                <a:cubicBezTo>
                  <a:pt x="3086688" y="5064553"/>
                  <a:pt x="3086688" y="5064553"/>
                  <a:pt x="3481893" y="4383983"/>
                </a:cubicBezTo>
                <a:cubicBezTo>
                  <a:pt x="3505743" y="4339856"/>
                  <a:pt x="3553439" y="4312701"/>
                  <a:pt x="3602840" y="4312701"/>
                </a:cubicBezTo>
                <a:cubicBezTo>
                  <a:pt x="3602840" y="4312701"/>
                  <a:pt x="3602840" y="4312701"/>
                  <a:pt x="4391548" y="4312701"/>
                </a:cubicBezTo>
                <a:cubicBezTo>
                  <a:pt x="4404323" y="4312701"/>
                  <a:pt x="4416781" y="4314398"/>
                  <a:pt x="4428679" y="4317633"/>
                </a:cubicBezTo>
                <a:lnTo>
                  <a:pt x="4454216" y="4328340"/>
                </a:lnTo>
                <a:lnTo>
                  <a:pt x="4438609" y="4355333"/>
                </a:lnTo>
                <a:cubicBezTo>
                  <a:pt x="4297495" y="4599392"/>
                  <a:pt x="4116869" y="4911789"/>
                  <a:pt x="3885668" y="5311656"/>
                </a:cubicBezTo>
                <a:cubicBezTo>
                  <a:pt x="3817038" y="5430178"/>
                  <a:pt x="3693500" y="5503115"/>
                  <a:pt x="3556238" y="5503115"/>
                </a:cubicBezTo>
                <a:close/>
                <a:moveTo>
                  <a:pt x="4438254" y="6051730"/>
                </a:moveTo>
                <a:cubicBezTo>
                  <a:pt x="4438254" y="6051730"/>
                  <a:pt x="4438254" y="6051730"/>
                  <a:pt x="3548595" y="6051730"/>
                </a:cubicBezTo>
                <a:cubicBezTo>
                  <a:pt x="3492871" y="6051730"/>
                  <a:pt x="3439071" y="6021098"/>
                  <a:pt x="3412169" y="5971324"/>
                </a:cubicBezTo>
                <a:cubicBezTo>
                  <a:pt x="3412169" y="5971324"/>
                  <a:pt x="3412169" y="5971324"/>
                  <a:pt x="3173058" y="5559560"/>
                </a:cubicBezTo>
                <a:lnTo>
                  <a:pt x="3146046" y="5513043"/>
                </a:lnTo>
                <a:lnTo>
                  <a:pt x="3167300" y="5513043"/>
                </a:lnTo>
                <a:lnTo>
                  <a:pt x="3267756" y="5513043"/>
                </a:lnTo>
                <a:lnTo>
                  <a:pt x="3311396" y="5588194"/>
                </a:lnTo>
                <a:cubicBezTo>
                  <a:pt x="3478124" y="5875309"/>
                  <a:pt x="3478124" y="5875309"/>
                  <a:pt x="3478124" y="5875309"/>
                </a:cubicBezTo>
                <a:cubicBezTo>
                  <a:pt x="3501973" y="5919436"/>
                  <a:pt x="3549670" y="5946592"/>
                  <a:pt x="3599071" y="5946592"/>
                </a:cubicBezTo>
                <a:cubicBezTo>
                  <a:pt x="4387779" y="5946592"/>
                  <a:pt x="4387779" y="5946592"/>
                  <a:pt x="4387779" y="5946592"/>
                </a:cubicBezTo>
                <a:cubicBezTo>
                  <a:pt x="4438882" y="5946592"/>
                  <a:pt x="4484876" y="5919436"/>
                  <a:pt x="4510428" y="5875309"/>
                </a:cubicBezTo>
                <a:cubicBezTo>
                  <a:pt x="4903930" y="5194740"/>
                  <a:pt x="4903930" y="5194740"/>
                  <a:pt x="4903930" y="5194740"/>
                </a:cubicBezTo>
                <a:cubicBezTo>
                  <a:pt x="4929483" y="5152309"/>
                  <a:pt x="4929483" y="5098000"/>
                  <a:pt x="4903930" y="5055570"/>
                </a:cubicBezTo>
                <a:cubicBezTo>
                  <a:pt x="4510428" y="4375000"/>
                  <a:pt x="4510428" y="4375000"/>
                  <a:pt x="4510428" y="4375000"/>
                </a:cubicBezTo>
                <a:cubicBezTo>
                  <a:pt x="4497651" y="4352936"/>
                  <a:pt x="4479766" y="4335115"/>
                  <a:pt x="4458686" y="4322811"/>
                </a:cubicBezTo>
                <a:lnTo>
                  <a:pt x="4452698" y="4320302"/>
                </a:lnTo>
                <a:lnTo>
                  <a:pt x="4484794" y="4264792"/>
                </a:lnTo>
                <a:lnTo>
                  <a:pt x="4508664" y="4223507"/>
                </a:lnTo>
                <a:lnTo>
                  <a:pt x="4483907" y="4213126"/>
                </a:lnTo>
                <a:cubicBezTo>
                  <a:pt x="4470485" y="4209476"/>
                  <a:pt x="4456434" y="4207562"/>
                  <a:pt x="4442024" y="4207562"/>
                </a:cubicBezTo>
                <a:cubicBezTo>
                  <a:pt x="3552365" y="4207562"/>
                  <a:pt x="3552365" y="4207562"/>
                  <a:pt x="3552365" y="4207562"/>
                </a:cubicBezTo>
                <a:cubicBezTo>
                  <a:pt x="3496641" y="4207562"/>
                  <a:pt x="3442841" y="4238192"/>
                  <a:pt x="3415938" y="4287967"/>
                </a:cubicBezTo>
                <a:cubicBezTo>
                  <a:pt x="2970149" y="5055647"/>
                  <a:pt x="2970149" y="5055647"/>
                  <a:pt x="2970149" y="5055647"/>
                </a:cubicBezTo>
                <a:cubicBezTo>
                  <a:pt x="2941326" y="5103506"/>
                  <a:pt x="2941326" y="5164767"/>
                  <a:pt x="2970149" y="5212628"/>
                </a:cubicBezTo>
                <a:cubicBezTo>
                  <a:pt x="3025872" y="5308588"/>
                  <a:pt x="3074630" y="5392553"/>
                  <a:pt x="3117294" y="5466022"/>
                </a:cubicBezTo>
                <a:lnTo>
                  <a:pt x="3138834" y="5503115"/>
                </a:lnTo>
                <a:lnTo>
                  <a:pt x="3039048" y="5503115"/>
                </a:lnTo>
                <a:cubicBezTo>
                  <a:pt x="2728732" y="5503115"/>
                  <a:pt x="2232229" y="5503115"/>
                  <a:pt x="1437823" y="5503115"/>
                </a:cubicBezTo>
                <a:cubicBezTo>
                  <a:pt x="1305136" y="5503115"/>
                  <a:pt x="1177024" y="5430178"/>
                  <a:pt x="1112968" y="5311656"/>
                </a:cubicBezTo>
                <a:cubicBezTo>
                  <a:pt x="1112968" y="5311656"/>
                  <a:pt x="1112968" y="5311656"/>
                  <a:pt x="51474" y="3483691"/>
                </a:cubicBezTo>
                <a:cubicBezTo>
                  <a:pt x="-17158" y="3369728"/>
                  <a:pt x="-17158" y="3223855"/>
                  <a:pt x="51474" y="3109892"/>
                </a:cubicBezTo>
                <a:cubicBezTo>
                  <a:pt x="51474" y="3109892"/>
                  <a:pt x="51474" y="3109892"/>
                  <a:pt x="1112968" y="1281925"/>
                </a:cubicBezTo>
                <a:cubicBezTo>
                  <a:pt x="1177024" y="1163403"/>
                  <a:pt x="1305136" y="1090467"/>
                  <a:pt x="1437823" y="1090467"/>
                </a:cubicBezTo>
                <a:cubicBezTo>
                  <a:pt x="1437823" y="1090467"/>
                  <a:pt x="1437823" y="1090467"/>
                  <a:pt x="3556238" y="1090467"/>
                </a:cubicBezTo>
                <a:cubicBezTo>
                  <a:pt x="3693500" y="1090467"/>
                  <a:pt x="3817038" y="1163403"/>
                  <a:pt x="3885668" y="1281925"/>
                </a:cubicBezTo>
                <a:cubicBezTo>
                  <a:pt x="3885668" y="1281925"/>
                  <a:pt x="3885668" y="1281925"/>
                  <a:pt x="4942588" y="3109892"/>
                </a:cubicBezTo>
                <a:cubicBezTo>
                  <a:pt x="5011220" y="3223855"/>
                  <a:pt x="5011220" y="3369728"/>
                  <a:pt x="4942588" y="3483691"/>
                </a:cubicBezTo>
                <a:cubicBezTo>
                  <a:pt x="4942588" y="3483691"/>
                  <a:pt x="4942588" y="3483691"/>
                  <a:pt x="4550147" y="4162428"/>
                </a:cubicBezTo>
                <a:lnTo>
                  <a:pt x="4517072" y="4219628"/>
                </a:lnTo>
                <a:lnTo>
                  <a:pt x="4518236" y="4220116"/>
                </a:lnTo>
                <a:cubicBezTo>
                  <a:pt x="4542015" y="4233996"/>
                  <a:pt x="4562190" y="4254096"/>
                  <a:pt x="4576603" y="4278984"/>
                </a:cubicBezTo>
                <a:cubicBezTo>
                  <a:pt x="4576603" y="4278984"/>
                  <a:pt x="4576603" y="4278984"/>
                  <a:pt x="5020470" y="5046664"/>
                </a:cubicBezTo>
                <a:cubicBezTo>
                  <a:pt x="5049294" y="5094524"/>
                  <a:pt x="5049294" y="5155785"/>
                  <a:pt x="5020470" y="5203646"/>
                </a:cubicBezTo>
                <a:cubicBezTo>
                  <a:pt x="5020470" y="5203646"/>
                  <a:pt x="5020470" y="5203646"/>
                  <a:pt x="4576603" y="5971324"/>
                </a:cubicBezTo>
                <a:cubicBezTo>
                  <a:pt x="4547780" y="6021098"/>
                  <a:pt x="4495898" y="6051730"/>
                  <a:pt x="4438254" y="605173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5B95F-2DB5-3748-99D8-FC9CC12A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13" y="402012"/>
            <a:ext cx="5167085" cy="1768550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Congressional Voting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30B1-0BB3-AA47-B4F1-80D3345C0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55" y="2410691"/>
            <a:ext cx="3984805" cy="429886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project theme: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election 2020: 299 days left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a census year: 2020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congressional district evolution (2001-2017)</a:t>
            </a:r>
          </a:p>
          <a:p>
            <a:r>
              <a:rPr lang="en-US" sz="32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project datasets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C384E-D423-6746-B365-4794AC74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499" y="2267322"/>
            <a:ext cx="3243196" cy="2554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B326B9-710C-B54E-8D46-B318433D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77" y="3657557"/>
            <a:ext cx="2327563" cy="23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3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1B5EA9-E1CD-2443-8095-F4BC904E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647" y="395422"/>
            <a:ext cx="3503124" cy="1980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6A9CE-F9D3-774A-AC33-B3A88104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161" y="395423"/>
            <a:ext cx="3697353" cy="1797571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5807B-0DD4-F149-9F7C-3249C68E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70" y="395423"/>
            <a:ext cx="2628285" cy="1617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6D72E5-71E2-B946-BB93-146A227B8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52" y="2449790"/>
            <a:ext cx="2628286" cy="1749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4507B-C51D-224C-8E3B-EAB4D2408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954" y="5024078"/>
            <a:ext cx="1669613" cy="122353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089BE3-6201-B54E-BFF0-2A935F337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564" y="4917683"/>
            <a:ext cx="2628286" cy="1140722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3055904-EEA9-4181-A2F7-8EB93C4E7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3991" y="3061610"/>
            <a:ext cx="4146233" cy="362417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>
              <a:solidFill>
                <a:srgbClr val="FF2600"/>
              </a:solidFill>
              <a:latin typeface="American Typewriter" panose="02090604020004020304" pitchFamily="18" charset="77"/>
            </a:endParaRPr>
          </a:p>
          <a:p>
            <a:r>
              <a:rPr lang="en-US" sz="40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our coding approach</a:t>
            </a:r>
          </a:p>
          <a:p>
            <a:r>
              <a:rPr lang="en-US" sz="40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programming languages, frameworks, libraries</a:t>
            </a:r>
          </a:p>
          <a:p>
            <a:r>
              <a:rPr lang="en-US" sz="40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app, database, platform, toolkit</a:t>
            </a:r>
          </a:p>
          <a:p>
            <a:r>
              <a:rPr lang="en-US" sz="4000" dirty="0">
                <a:solidFill>
                  <a:srgbClr val="0070C0"/>
                </a:solidFill>
                <a:latin typeface="American Typewriter" panose="02090604020004020304" pitchFamily="18" charset="77"/>
              </a:rPr>
              <a:t>data munging techniques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C718BDF-9BAA-5F40-9732-D8309091BC95}"/>
              </a:ext>
            </a:extLst>
          </p:cNvPr>
          <p:cNvSpPr/>
          <p:nvPr/>
        </p:nvSpPr>
        <p:spPr>
          <a:xfrm>
            <a:off x="1" y="3095654"/>
            <a:ext cx="46536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11893"/>
                </a:solidFill>
                <a:latin typeface="American Typewriter" panose="02090604020004020304" pitchFamily="18" charset="7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http://election-dashboard.herokuapp.com/</a:t>
            </a:r>
            <a:endParaRPr lang="en-US" sz="1600" b="1" dirty="0">
              <a:solidFill>
                <a:srgbClr val="011893"/>
              </a:solidFill>
              <a:latin typeface="American Typewriter" panose="02090604020004020304" pitchFamily="18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C61FF7C-7A27-754B-BCC9-59E2915E30DF}"/>
                  </a:ext>
                </a:extLst>
              </p14:cNvPr>
              <p14:cNvContentPartPr/>
              <p14:nvPr/>
            </p14:nvContentPartPr>
            <p14:xfrm>
              <a:off x="-392525" y="-205419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C61FF7C-7A27-754B-BCC9-59E2915E30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01525" y="-2144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00EB5D6-BD58-DF43-8312-C158DED77AB6}"/>
                  </a:ext>
                </a:extLst>
              </p14:cNvPr>
              <p14:cNvContentPartPr/>
              <p14:nvPr/>
            </p14:nvContentPartPr>
            <p14:xfrm>
              <a:off x="-428165" y="-237459"/>
              <a:ext cx="20520" cy="20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00EB5D6-BD58-DF43-8312-C158DED77A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37165" y="-246459"/>
                <a:ext cx="38160" cy="381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44E50F7-C637-F943-A894-04231FFB2D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288" y="1287213"/>
            <a:ext cx="2902461" cy="1451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D2406-ED8C-3F4B-88BA-AB5DEE12100A}"/>
              </a:ext>
            </a:extLst>
          </p:cNvPr>
          <p:cNvSpPr txBox="1"/>
          <p:nvPr/>
        </p:nvSpPr>
        <p:spPr>
          <a:xfrm>
            <a:off x="7738188" y="2586767"/>
            <a:ext cx="4412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   Under the ‘hood: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93A8A-B308-CE41-BDF2-A6DC25A2B9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127" y="5286601"/>
            <a:ext cx="2104887" cy="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03A09-9441-FB43-A120-5076D26C1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25" y="1319831"/>
            <a:ext cx="2946281" cy="3390682"/>
          </a:xfrm>
          <a:prstGeom prst="rect">
            <a:avLst/>
          </a:prstGeom>
        </p:spPr>
      </p:pic>
      <p:pic>
        <p:nvPicPr>
          <p:cNvPr id="8" name="Online Media 7" descr="linechart.mov">
            <a:hlinkClick r:id="" action="ppaction://media"/>
            <a:extLst>
              <a:ext uri="{FF2B5EF4-FFF2-40B4-BE49-F238E27FC236}">
                <a16:creationId xmlns:a16="http://schemas.microsoft.com/office/drawing/2014/main" id="{DD8954F4-8675-9B46-B2EB-BEF68E7A8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4727" y="957027"/>
            <a:ext cx="8151073" cy="411629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0851A32-CAE8-5146-AF76-247361EF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3" y="5187679"/>
            <a:ext cx="11712594" cy="142658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merican Typewriter" panose="02090604020004020304" pitchFamily="18" charset="77"/>
              </a:rPr>
              <a:t>2</a:t>
            </a:r>
            <a:r>
              <a:rPr lang="en-US" sz="4000" dirty="0">
                <a:latin typeface="American Typewriter" panose="02090604020004020304" pitchFamily="18" charset="77"/>
              </a:rPr>
              <a:t> </a:t>
            </a:r>
            <a:r>
              <a:rPr lang="en-US" sz="4000" b="1" dirty="0">
                <a:solidFill>
                  <a:srgbClr val="FF9300"/>
                </a:solidFill>
                <a:latin typeface="American Typewriter" panose="02090604020004020304" pitchFamily="18" charset="77"/>
              </a:rPr>
              <a:t>D3s: </a:t>
            </a:r>
            <a:br>
              <a:rPr lang="en-US" sz="4000" b="1" dirty="0">
                <a:solidFill>
                  <a:srgbClr val="FF9300"/>
                </a:solidFill>
                <a:latin typeface="American Typewriter" panose="02090604020004020304" pitchFamily="18" charset="77"/>
              </a:rPr>
            </a:b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merican Typewriter" panose="02090604020004020304" pitchFamily="18" charset="77"/>
              </a:rPr>
              <a:t>1</a:t>
            </a:r>
            <a:r>
              <a:rPr lang="en-US" sz="4000" b="1" dirty="0">
                <a:solidFill>
                  <a:srgbClr val="FF9300"/>
                </a:solidFill>
                <a:latin typeface="American Typewriter" panose="02090604020004020304" pitchFamily="18" charset="77"/>
              </a:rPr>
              <a:t> multi-axes scatter + </a:t>
            </a: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merican Typewriter" panose="02090604020004020304" pitchFamily="18" charset="77"/>
              </a:rPr>
              <a:t>1</a:t>
            </a:r>
            <a:r>
              <a:rPr lang="en-US" sz="4000" b="1" dirty="0">
                <a:solidFill>
                  <a:srgbClr val="FF9300"/>
                </a:solidFill>
                <a:latin typeface="American Typewriter" panose="02090604020004020304" pitchFamily="18" charset="77"/>
              </a:rPr>
              <a:t> “custom” creative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3734F-4575-3F49-BE6A-7B09668991D5}"/>
              </a:ext>
            </a:extLst>
          </p:cNvPr>
          <p:cNvSpPr txBox="1"/>
          <p:nvPr/>
        </p:nvSpPr>
        <p:spPr>
          <a:xfrm>
            <a:off x="401055" y="253515"/>
            <a:ext cx="507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Visualizations : 5</a:t>
            </a:r>
          </a:p>
        </p:txBody>
      </p:sp>
    </p:spTree>
    <p:extLst>
      <p:ext uri="{BB962C8B-B14F-4D97-AF65-F5344CB8AC3E}">
        <p14:creationId xmlns:p14="http://schemas.microsoft.com/office/powerpoint/2010/main" val="8510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8193-123D-1540-8E00-5D9CC956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41" y="5385424"/>
            <a:ext cx="10327653" cy="10704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merican Typewriter" panose="02090604020004020304" pitchFamily="18" charset="77"/>
              </a:rPr>
              <a:t>3</a:t>
            </a:r>
            <a:r>
              <a:rPr lang="en-US" sz="4800" b="1" dirty="0">
                <a:latin typeface="American Typewriter" panose="02090604020004020304" pitchFamily="18" charset="77"/>
              </a:rPr>
              <a:t> </a:t>
            </a:r>
            <a:r>
              <a:rPr lang="en-US" sz="4800" b="1" dirty="0">
                <a:solidFill>
                  <a:srgbClr val="92D050"/>
                </a:solidFill>
                <a:latin typeface="American Typewriter" panose="02090604020004020304" pitchFamily="18" charset="77"/>
              </a:rPr>
              <a:t>Leaflets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5980D-151E-7F47-A53D-2D5150105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" r="2978" b="2"/>
          <a:stretch/>
        </p:blipFill>
        <p:spPr>
          <a:xfrm>
            <a:off x="333466" y="1472575"/>
            <a:ext cx="2558821" cy="22860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C26514-56C8-BE48-A65E-EEE877DE3DDC}"/>
              </a:ext>
            </a:extLst>
          </p:cNvPr>
          <p:cNvSpPr/>
          <p:nvPr/>
        </p:nvSpPr>
        <p:spPr>
          <a:xfrm>
            <a:off x="333466" y="305216"/>
            <a:ext cx="36813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Interactivity</a:t>
            </a:r>
            <a:endParaRPr lang="en-US" sz="4000" b="1" dirty="0">
              <a:solidFill>
                <a:srgbClr val="FF26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15" name="Online Media 14" descr="demo_trimmed2_interactive.mov">
            <a:hlinkClick r:id="" action="ppaction://media"/>
            <a:extLst>
              <a:ext uri="{FF2B5EF4-FFF2-40B4-BE49-F238E27FC236}">
                <a16:creationId xmlns:a16="http://schemas.microsoft.com/office/drawing/2014/main" id="{178E316C-0DE3-294F-AD74-467EEBBDD0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6376" y="402080"/>
            <a:ext cx="6852942" cy="4862520"/>
          </a:xfrm>
        </p:spPr>
      </p:pic>
    </p:spTree>
    <p:extLst>
      <p:ext uri="{BB962C8B-B14F-4D97-AF65-F5344CB8AC3E}">
        <p14:creationId xmlns:p14="http://schemas.microsoft.com/office/powerpoint/2010/main" val="205061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BA2F5-3E31-BC4B-8532-D66EF0B3FB1A}"/>
              </a:ext>
            </a:extLst>
          </p:cNvPr>
          <p:cNvSpPr txBox="1"/>
          <p:nvPr/>
        </p:nvSpPr>
        <p:spPr>
          <a:xfrm>
            <a:off x="166023" y="272017"/>
            <a:ext cx="3679741" cy="1558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0000"/>
                </a:solidFill>
                <a:latin typeface="American Typewriter" panose="02090604020004020304" pitchFamily="18" charset="77"/>
                <a:ea typeface="+mj-ea"/>
                <a:cs typeface="+mj-cs"/>
              </a:rPr>
              <a:t>Deployment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FB1843-94C4-A34B-AFB4-B1B2450B0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45" b="-3"/>
          <a:stretch/>
        </p:blipFill>
        <p:spPr>
          <a:xfrm>
            <a:off x="4011787" y="290708"/>
            <a:ext cx="4420858" cy="4301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CBA948-7929-2B4E-9C2A-EAB4310BC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" r="3322" b="2"/>
          <a:stretch/>
        </p:blipFill>
        <p:spPr>
          <a:xfrm>
            <a:off x="9735219" y="1574307"/>
            <a:ext cx="2123593" cy="2241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C5149-C3F0-0440-BAEB-6C72B958F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6" b="2"/>
          <a:stretch/>
        </p:blipFill>
        <p:spPr>
          <a:xfrm>
            <a:off x="194129" y="1816778"/>
            <a:ext cx="2412040" cy="254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61F7F-982B-A44A-8907-39F1C42E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5056" y="4637340"/>
            <a:ext cx="7220174" cy="1459538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/>
            <a:endParaRPr lang="en-US" sz="17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/>
            <a:endParaRPr lang="en-US" sz="17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/>
            <a:endParaRPr lang="en-US" sz="17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3100" b="1" dirty="0">
                <a:solidFill>
                  <a:srgbClr val="011893"/>
                </a:solidFill>
                <a:latin typeface="American Typewriter" panose="02090604020004020304" pitchFamily="18" charset="77"/>
                <a:hlinkClick r:id="rId5" tooltip="election-dashbo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http://election-dashboard.herokuapp.com/</a:t>
            </a:r>
            <a:endParaRPr lang="en-US" sz="3100" b="1" dirty="0">
              <a:solidFill>
                <a:srgbClr val="011893"/>
              </a:solidFill>
              <a:latin typeface="American Typewriter" panose="02090604020004020304" pitchFamily="18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F9B47305-DE49-F14A-B70F-FD0F89ED12F2}"/>
              </a:ext>
            </a:extLst>
          </p:cNvPr>
          <p:cNvSpPr/>
          <p:nvPr/>
        </p:nvSpPr>
        <p:spPr>
          <a:xfrm>
            <a:off x="2863441" y="2485397"/>
            <a:ext cx="978408" cy="484632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AD0F18E1-E2A0-504B-A0D7-16B327C2C07C}"/>
              </a:ext>
            </a:extLst>
          </p:cNvPr>
          <p:cNvSpPr/>
          <p:nvPr/>
        </p:nvSpPr>
        <p:spPr>
          <a:xfrm>
            <a:off x="8581950" y="2505032"/>
            <a:ext cx="890997" cy="464997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38328-4DFB-5F49-B2AD-401C4E409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05" y="4912736"/>
            <a:ext cx="1521211" cy="13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6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6D449E-3993-CE4E-8502-00C2B7DAFBE1}"/>
              </a:ext>
            </a:extLst>
          </p:cNvPr>
          <p:cNvSpPr txBox="1"/>
          <p:nvPr/>
        </p:nvSpPr>
        <p:spPr>
          <a:xfrm>
            <a:off x="129093" y="5073957"/>
            <a:ext cx="12062908" cy="129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942093"/>
                </a:solidFill>
                <a:latin typeface="American Typewriter" panose="02090604020004020304" pitchFamily="18" charset="77"/>
              </a:rPr>
              <a:t>function</a:t>
            </a:r>
            <a:r>
              <a:rPr lang="en-US" sz="2400" dirty="0">
                <a:latin typeface="American Typewriter" panose="02090604020004020304" pitchFamily="18" charset="77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American Typewriter" panose="02090604020004020304" pitchFamily="18" charset="77"/>
              </a:rPr>
              <a:t>dashboard-</a:t>
            </a:r>
            <a:r>
              <a:rPr lang="en-US" sz="2400" b="1" dirty="0">
                <a:solidFill>
                  <a:srgbClr val="00B0F0"/>
                </a:solidFill>
                <a:latin typeface="American Typewriter" panose="02090604020004020304" pitchFamily="18" charset="77"/>
              </a:rPr>
              <a:t>project_2</a:t>
            </a:r>
            <a:r>
              <a:rPr lang="en-US" sz="2400" dirty="0">
                <a:latin typeface="American Typewriter" panose="02090604020004020304" pitchFamily="18" charset="77"/>
              </a:rPr>
              <a:t>( ) {</a:t>
            </a:r>
            <a:br>
              <a:rPr lang="en-US" sz="2400" dirty="0">
                <a:latin typeface="American Typewriter" panose="02090604020004020304" pitchFamily="18" charset="77"/>
              </a:rPr>
            </a:br>
            <a:r>
              <a:rPr lang="en-US" sz="2400" dirty="0">
                <a:latin typeface="American Typewriter" panose="02090604020004020304" pitchFamily="18" charset="77"/>
              </a:rPr>
              <a:t>	</a:t>
            </a:r>
            <a:r>
              <a:rPr lang="en-US" sz="2400" b="1" dirty="0">
                <a:solidFill>
                  <a:srgbClr val="942093"/>
                </a:solidFill>
                <a:latin typeface="American Typewriter" panose="02090604020004020304" pitchFamily="18" charset="77"/>
              </a:rPr>
              <a:t>return</a:t>
            </a:r>
            <a:r>
              <a:rPr lang="en-US" sz="2400" dirty="0">
                <a:solidFill>
                  <a:srgbClr val="942093"/>
                </a:solidFill>
                <a:latin typeface="American Typewriter" panose="02090604020004020304" pitchFamily="18" charset="77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(`{</a:t>
            </a:r>
            <a:r>
              <a:rPr lang="en-US" sz="24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p.sulzen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} &lt;br&gt; {</a:t>
            </a:r>
            <a:r>
              <a:rPr lang="en-US" sz="24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a.tomazos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} &lt;br&gt; {</a:t>
            </a:r>
            <a:r>
              <a:rPr lang="en-US" sz="24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e.wills</a:t>
            </a:r>
            <a:r>
              <a:rPr lang="en-US" sz="2400" dirty="0">
                <a:solidFill>
                  <a:srgbClr val="FF0000"/>
                </a:solidFill>
                <a:latin typeface="American Typewriter" panose="02090604020004020304" pitchFamily="18" charset="77"/>
              </a:rPr>
              <a:t>}`)</a:t>
            </a:r>
            <a:r>
              <a:rPr lang="en-US" sz="2400" dirty="0">
                <a:latin typeface="American Typewriter" panose="02090604020004020304" pitchFamily="18" charset="77"/>
              </a:rPr>
              <a:t>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}</a:t>
            </a:r>
          </a:p>
        </p:txBody>
      </p:sp>
      <p:pic>
        <p:nvPicPr>
          <p:cNvPr id="26" name="Picture 25" descr="A picture containing different, filled, table, group&#10;&#10;Description automatically generated">
            <a:extLst>
              <a:ext uri="{FF2B5EF4-FFF2-40B4-BE49-F238E27FC236}">
                <a16:creationId xmlns:a16="http://schemas.microsoft.com/office/drawing/2014/main" id="{07F89ECB-4AA1-D844-A461-2B48360DC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5" y="486879"/>
            <a:ext cx="7049693" cy="4317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8FD0023-9A43-FB4B-9B84-A18E54BC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853" y="6435386"/>
            <a:ext cx="400947" cy="3604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64604A-1803-E34D-9CAB-95A0748413F0}"/>
              </a:ext>
            </a:extLst>
          </p:cNvPr>
          <p:cNvSpPr txBox="1"/>
          <p:nvPr/>
        </p:nvSpPr>
        <p:spPr>
          <a:xfrm>
            <a:off x="7881800" y="6488057"/>
            <a:ext cx="43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erican Typewriter" panose="02090604020004020304" pitchFamily="18" charset="77"/>
                <a:hlinkClick r:id="rId5"/>
              </a:rPr>
              <a:t>https://github.com/ejw-data/dashboard-project2</a:t>
            </a:r>
            <a:endParaRPr lang="en-US" sz="1400" dirty="0">
              <a:latin typeface="American Typewriter" panose="02090604020004020304" pitchFamily="18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C69DC0-E156-3645-9793-116F538508FC}"/>
              </a:ext>
            </a:extLst>
          </p:cNvPr>
          <p:cNvSpPr/>
          <p:nvPr/>
        </p:nvSpPr>
        <p:spPr>
          <a:xfrm>
            <a:off x="337930" y="710898"/>
            <a:ext cx="47409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American Typewriter" panose="02090604020004020304" pitchFamily="18" charset="77"/>
              </a:rPr>
              <a:t>Election</a:t>
            </a:r>
            <a:r>
              <a:rPr lang="en-US" sz="40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4000" b="1" dirty="0">
                <a:solidFill>
                  <a:srgbClr val="FF0000"/>
                </a:solidFill>
                <a:latin typeface="American Typewriter" panose="02090604020004020304" pitchFamily="18" charset="77"/>
              </a:rPr>
              <a:t>Dashboard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35E3B-E810-C64B-9D5E-7473022E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52" y="2258364"/>
            <a:ext cx="2601798" cy="2601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20B02-C77A-EA4E-BADB-18EBDB791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352" y="6102755"/>
            <a:ext cx="360448" cy="3604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CCA33F-12AC-6E45-B59B-B35A93F78957}"/>
              </a:ext>
            </a:extLst>
          </p:cNvPr>
          <p:cNvSpPr/>
          <p:nvPr/>
        </p:nvSpPr>
        <p:spPr>
          <a:xfrm>
            <a:off x="7833360" y="6174125"/>
            <a:ext cx="440708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011893"/>
                </a:solidFill>
                <a:latin typeface="American Typewriter" panose="02090604020004020304" pitchFamily="18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American Typewriter" panose="02090604020004020304" pitchFamily="18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http://election-dashboard.herokuapp.com</a:t>
            </a:r>
            <a:r>
              <a:rPr lang="en-US" sz="1600" dirty="0">
                <a:solidFill>
                  <a:srgbClr val="0070C0"/>
                </a:solidFill>
                <a:latin typeface="American Typewriter" panose="02090604020004020304" pitchFamily="18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solidFill>
                <a:srgbClr val="0070C0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6736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194</Words>
  <Application>Microsoft Macintosh PowerPoint</Application>
  <PresentationFormat>Widescreen</PresentationFormat>
  <Paragraphs>40</Paragraphs>
  <Slides>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American Typewriter</vt:lpstr>
      <vt:lpstr>Arial</vt:lpstr>
      <vt:lpstr>Calibri</vt:lpstr>
      <vt:lpstr>Calibri Light</vt:lpstr>
      <vt:lpstr>Office Theme</vt:lpstr>
      <vt:lpstr>PowerPoint Presentation</vt:lpstr>
      <vt:lpstr>Congressional Voting Trends</vt:lpstr>
      <vt:lpstr> </vt:lpstr>
      <vt:lpstr>2 D3s:  1 multi-axes scatter + 1 “custom” creative</vt:lpstr>
      <vt:lpstr>3 Leaflets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pest</dc:creator>
  <cp:lastModifiedBy>pest</cp:lastModifiedBy>
  <cp:revision>32</cp:revision>
  <dcterms:created xsi:type="dcterms:W3CDTF">2020-01-08T18:06:22Z</dcterms:created>
  <dcterms:modified xsi:type="dcterms:W3CDTF">2020-01-09T14:57:02Z</dcterms:modified>
</cp:coreProperties>
</file>